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ownloads\&#1575;&#1591;&#1604;&#1575;&#1593;&#1575;&#1578;%20&#1576;&#1575;&#1606;&#1608;&#1575;&#1606;%20&#1583;&#1575;&#1606;&#1588;&#1711;&#1575;&#1607;%20&#1593;&#1604;&#1608;&#1605;%20&#1662;&#1586;&#1588;&#1705;&#1740;%20&#1587;&#1606;&#1606;&#1583;&#15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2  Titr" panose="00000700000000000000" pitchFamily="2" charset="-78"/>
              </a:defRPr>
            </a:pPr>
            <a:r>
              <a:rPr lang="fa-IR" sz="2400" dirty="0">
                <a:solidFill>
                  <a:srgbClr val="C00000"/>
                </a:solidFill>
                <a:cs typeface="2  Titr" panose="00000700000000000000" pitchFamily="2" charset="-78"/>
              </a:rPr>
              <a:t>تعداد</a:t>
            </a:r>
            <a:r>
              <a:rPr lang="fa-IR" sz="2400" baseline="0" dirty="0">
                <a:solidFill>
                  <a:srgbClr val="C00000"/>
                </a:solidFill>
                <a:cs typeface="2  Titr" panose="00000700000000000000" pitchFamily="2" charset="-78"/>
              </a:rPr>
              <a:t> بانوان شاغل در دانشگاه علوم پزشکی کردستان - تفکیک شهرستانی</a:t>
            </a:r>
            <a:endParaRPr lang="en-US" sz="2400" dirty="0">
              <a:solidFill>
                <a:srgbClr val="C00000"/>
              </a:solidFill>
              <a:cs typeface="2  Titr" panose="00000700000000000000" pitchFamily="2" charset="-78"/>
            </a:endParaRPr>
          </a:p>
        </c:rich>
      </c:tx>
      <c:layout>
        <c:manualLayout>
          <c:xMode val="edge"/>
          <c:yMode val="edge"/>
          <c:x val="5.7795120737644826E-2"/>
          <c:y val="4.662104320176896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2  Titr" panose="00000700000000000000" pitchFamily="2" charset="-78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153999963514442E-2"/>
          <c:y val="0.33409924810435271"/>
          <c:w val="0.82003636508763744"/>
          <c:h val="0.6648539240102976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77D-48A2-956D-DB73FADD7E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77D-48A2-956D-DB73FADD7E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77D-48A2-956D-DB73FADD7E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77D-48A2-956D-DB73FADD7E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77D-48A2-956D-DB73FADD7E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77D-48A2-956D-DB73FADD7E2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77D-48A2-956D-DB73FADD7E2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77D-48A2-956D-DB73FADD7E2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677D-48A2-956D-DB73FADD7E2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677D-48A2-956D-DB73FADD7E2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677D-48A2-956D-DB73FADD7E2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77D-48A2-956D-DB73FADD7E2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77D-48A2-956D-DB73FADD7E27}"/>
                </c:ext>
              </c:extLst>
            </c:dLbl>
            <c:dLbl>
              <c:idx val="2"/>
              <c:layout>
                <c:manualLayout>
                  <c:x val="6.5945593505331912E-2"/>
                  <c:y val="-4.39350387613855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7D-48A2-956D-DB73FADD7E2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77D-48A2-956D-DB73FADD7E2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77D-48A2-956D-DB73FADD7E27}"/>
                </c:ext>
              </c:extLst>
            </c:dLbl>
            <c:dLbl>
              <c:idx val="6"/>
              <c:layout>
                <c:manualLayout>
                  <c:x val="-7.2219222657326124E-2"/>
                  <c:y val="1.58610251701592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7D-48A2-956D-DB73FADD7E27}"/>
                </c:ext>
              </c:extLst>
            </c:dLbl>
            <c:dLbl>
              <c:idx val="7"/>
              <c:layout>
                <c:manualLayout>
                  <c:x val="-9.7007348853691625E-2"/>
                  <c:y val="-6.916619508997277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77D-48A2-956D-DB73FADD7E27}"/>
                </c:ext>
              </c:extLst>
            </c:dLbl>
            <c:dLbl>
              <c:idx val="9"/>
              <c:layout>
                <c:manualLayout>
                  <c:x val="4.6920388521464289E-2"/>
                  <c:y val="-7.72644501479433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77D-48A2-956D-DB73FADD7E27}"/>
                </c:ext>
              </c:extLst>
            </c:dLbl>
            <c:dLbl>
              <c:idx val="10"/>
              <c:layout>
                <c:manualLayout>
                  <c:x val="0.1431490466087752"/>
                  <c:y val="-8.75781285722492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77D-48A2-956D-DB73FADD7E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'آمار کلی استان'!$A$2:$A$12</c:f>
              <c:strCache>
                <c:ptCount val="11"/>
                <c:pt idx="0">
                  <c:v>سنندج</c:v>
                </c:pt>
                <c:pt idx="1">
                  <c:v>قروه</c:v>
                </c:pt>
                <c:pt idx="2">
                  <c:v>بیجار</c:v>
                </c:pt>
                <c:pt idx="3">
                  <c:v>سقز</c:v>
                </c:pt>
                <c:pt idx="4">
                  <c:v>مریوان</c:v>
                </c:pt>
                <c:pt idx="5">
                  <c:v>بانه</c:v>
                </c:pt>
                <c:pt idx="6">
                  <c:v>سروآباد</c:v>
                </c:pt>
                <c:pt idx="7">
                  <c:v>دهگلان</c:v>
                </c:pt>
                <c:pt idx="8">
                  <c:v>کامیاران</c:v>
                </c:pt>
                <c:pt idx="9">
                  <c:v>دیواندره</c:v>
                </c:pt>
                <c:pt idx="10">
                  <c:v>سایر شهرها</c:v>
                </c:pt>
              </c:strCache>
            </c:strRef>
          </c:cat>
          <c:val>
            <c:numRef>
              <c:f>'آمار کلی استان'!$B$2:$B$12</c:f>
              <c:numCache>
                <c:formatCode>General</c:formatCode>
                <c:ptCount val="11"/>
                <c:pt idx="0">
                  <c:v>2880</c:v>
                </c:pt>
                <c:pt idx="1">
                  <c:v>464</c:v>
                </c:pt>
                <c:pt idx="2">
                  <c:v>394</c:v>
                </c:pt>
                <c:pt idx="3">
                  <c:v>858</c:v>
                </c:pt>
                <c:pt idx="4">
                  <c:v>622</c:v>
                </c:pt>
                <c:pt idx="5">
                  <c:v>439</c:v>
                </c:pt>
                <c:pt idx="6">
                  <c:v>165</c:v>
                </c:pt>
                <c:pt idx="7">
                  <c:v>210</c:v>
                </c:pt>
                <c:pt idx="8">
                  <c:v>356</c:v>
                </c:pt>
                <c:pt idx="9">
                  <c:v>295</c:v>
                </c:pt>
                <c:pt idx="1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77D-48A2-956D-DB73FADD7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B Traffic" panose="00000400000000000000" pitchFamily="2" charset="-78"/>
              </a:defRPr>
            </a:pPr>
            <a:r>
              <a:rPr lang="fa-IR" b="1" dirty="0">
                <a:solidFill>
                  <a:srgbClr val="C00000"/>
                </a:solidFill>
                <a:cs typeface="B Traffic" panose="00000400000000000000" pitchFamily="2" charset="-78"/>
              </a:rPr>
              <a:t>نوع</a:t>
            </a:r>
            <a:r>
              <a:rPr lang="fa-IR" b="1" baseline="0" dirty="0">
                <a:solidFill>
                  <a:srgbClr val="C00000"/>
                </a:solidFill>
                <a:cs typeface="B Traffic" panose="00000400000000000000" pitchFamily="2" charset="-78"/>
              </a:rPr>
              <a:t> استخدامی بانوان شاغل در دانشگاه علوم پزشکی کردستان</a:t>
            </a:r>
            <a:endParaRPr lang="en-US" b="1" dirty="0">
              <a:solidFill>
                <a:srgbClr val="C00000"/>
              </a:solidFill>
              <a:cs typeface="B Traffic" panose="000004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B Traffic" panose="000004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تعداد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Traffic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پیمانی</c:v>
                </c:pt>
                <c:pt idx="1">
                  <c:v>رسمی</c:v>
                </c:pt>
                <c:pt idx="2">
                  <c:v>رسمی آزمایشی</c:v>
                </c:pt>
                <c:pt idx="3">
                  <c:v>شرکتی تأمین نیرو</c:v>
                </c:pt>
                <c:pt idx="4">
                  <c:v>قرارداد انجام کار معین</c:v>
                </c:pt>
                <c:pt idx="5">
                  <c:v>قرارداد پزشکان خانواده</c:v>
                </c:pt>
                <c:pt idx="6">
                  <c:v>قرارداد ساعت کاری</c:v>
                </c:pt>
                <c:pt idx="7">
                  <c:v>قرارداد مشاغل کارگری</c:v>
                </c:pt>
                <c:pt idx="8">
                  <c:v>مشمول تعهدات قانونی</c:v>
                </c:pt>
                <c:pt idx="9">
                  <c:v>مشمول قانون خدمات پزشکان و پیراپزشکان</c:v>
                </c:pt>
                <c:pt idx="10">
                  <c:v>مشمولین (هیئت علمی) - قانون خدمت پزشکان و پیراپزشکان</c:v>
                </c:pt>
                <c:pt idx="11">
                  <c:v>(ضریب K) مشمولین تعهدات قانونی هیئت علمی </c:v>
                </c:pt>
                <c:pt idx="12">
                  <c:v>هیئت علمی پیمانی تمام وقت</c:v>
                </c:pt>
                <c:pt idx="13">
                  <c:v>هیئت علمی رسمی تمام وقت</c:v>
                </c:pt>
                <c:pt idx="14">
                  <c:v>هیئت علمی رسمی آزمایشی تمام وقت</c:v>
                </c:pt>
                <c:pt idx="15">
                  <c:v>هیئت علمی قراردادی تبصره 7 ماده 14</c:v>
                </c:pt>
                <c:pt idx="16">
                  <c:v>هیئت علمی متعهدین خدمت پزشکان و پیراپزشکان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486</c:v>
                </c:pt>
                <c:pt idx="1">
                  <c:v>3081</c:v>
                </c:pt>
                <c:pt idx="2">
                  <c:v>300</c:v>
                </c:pt>
                <c:pt idx="3">
                  <c:v>390</c:v>
                </c:pt>
                <c:pt idx="4">
                  <c:v>332</c:v>
                </c:pt>
                <c:pt idx="5">
                  <c:v>161</c:v>
                </c:pt>
                <c:pt idx="6">
                  <c:v>52</c:v>
                </c:pt>
                <c:pt idx="7">
                  <c:v>79</c:v>
                </c:pt>
                <c:pt idx="8">
                  <c:v>169</c:v>
                </c:pt>
                <c:pt idx="9">
                  <c:v>1545</c:v>
                </c:pt>
                <c:pt idx="10">
                  <c:v>1</c:v>
                </c:pt>
                <c:pt idx="11">
                  <c:v>6</c:v>
                </c:pt>
                <c:pt idx="12">
                  <c:v>41</c:v>
                </c:pt>
                <c:pt idx="13">
                  <c:v>19</c:v>
                </c:pt>
                <c:pt idx="14">
                  <c:v>7</c:v>
                </c:pt>
                <c:pt idx="15">
                  <c:v>2</c:v>
                </c:pt>
                <c:pt idx="1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8A-4B9F-B85A-5F28C983E3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پیمانی</c:v>
                </c:pt>
                <c:pt idx="1">
                  <c:v>رسمی</c:v>
                </c:pt>
                <c:pt idx="2">
                  <c:v>رسمی آزمایشی</c:v>
                </c:pt>
                <c:pt idx="3">
                  <c:v>شرکتی تأمین نیرو</c:v>
                </c:pt>
                <c:pt idx="4">
                  <c:v>قرارداد انجام کار معین</c:v>
                </c:pt>
                <c:pt idx="5">
                  <c:v>قرارداد پزشکان خانواده</c:v>
                </c:pt>
                <c:pt idx="6">
                  <c:v>قرارداد ساعت کاری</c:v>
                </c:pt>
                <c:pt idx="7">
                  <c:v>قرارداد مشاغل کارگری</c:v>
                </c:pt>
                <c:pt idx="8">
                  <c:v>مشمول تعهدات قانونی</c:v>
                </c:pt>
                <c:pt idx="9">
                  <c:v>مشمول قانون خدمات پزشکان و پیراپزشکان</c:v>
                </c:pt>
                <c:pt idx="10">
                  <c:v>مشمولین (هیئت علمی) - قانون خدمت پزشکان و پیراپزشکان</c:v>
                </c:pt>
                <c:pt idx="11">
                  <c:v>(ضریب K) مشمولین تعهدات قانونی هیئت علمی </c:v>
                </c:pt>
                <c:pt idx="12">
                  <c:v>هیئت علمی پیمانی تمام وقت</c:v>
                </c:pt>
                <c:pt idx="13">
                  <c:v>هیئت علمی رسمی تمام وقت</c:v>
                </c:pt>
                <c:pt idx="14">
                  <c:v>هیئت علمی رسمی آزمایشی تمام وقت</c:v>
                </c:pt>
                <c:pt idx="15">
                  <c:v>هیئت علمی قراردادی تبصره 7 ماده 14</c:v>
                </c:pt>
                <c:pt idx="16">
                  <c:v>هیئت علمی متعهدین خدمت پزشکان و پیراپزشکان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1-438A-4B9F-B85A-5F28C983E3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پیمانی</c:v>
                </c:pt>
                <c:pt idx="1">
                  <c:v>رسمی</c:v>
                </c:pt>
                <c:pt idx="2">
                  <c:v>رسمی آزمایشی</c:v>
                </c:pt>
                <c:pt idx="3">
                  <c:v>شرکتی تأمین نیرو</c:v>
                </c:pt>
                <c:pt idx="4">
                  <c:v>قرارداد انجام کار معین</c:v>
                </c:pt>
                <c:pt idx="5">
                  <c:v>قرارداد پزشکان خانواده</c:v>
                </c:pt>
                <c:pt idx="6">
                  <c:v>قرارداد ساعت کاری</c:v>
                </c:pt>
                <c:pt idx="7">
                  <c:v>قرارداد مشاغل کارگری</c:v>
                </c:pt>
                <c:pt idx="8">
                  <c:v>مشمول تعهدات قانونی</c:v>
                </c:pt>
                <c:pt idx="9">
                  <c:v>مشمول قانون خدمات پزشکان و پیراپزشکان</c:v>
                </c:pt>
                <c:pt idx="10">
                  <c:v>مشمولین (هیئت علمی) - قانون خدمت پزشکان و پیراپزشکان</c:v>
                </c:pt>
                <c:pt idx="11">
                  <c:v>(ضریب K) مشمولین تعهدات قانونی هیئت علمی </c:v>
                </c:pt>
                <c:pt idx="12">
                  <c:v>هیئت علمی پیمانی تمام وقت</c:v>
                </c:pt>
                <c:pt idx="13">
                  <c:v>هیئت علمی رسمی تمام وقت</c:v>
                </c:pt>
                <c:pt idx="14">
                  <c:v>هیئت علمی رسمی آزمایشی تمام وقت</c:v>
                </c:pt>
                <c:pt idx="15">
                  <c:v>هیئت علمی قراردادی تبصره 7 ماده 14</c:v>
                </c:pt>
                <c:pt idx="16">
                  <c:v>هیئت علمی متعهدین خدمت پزشکان و پیراپزشکان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2-438A-4B9F-B85A-5F28C983E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76"/>
        <c:axId val="117637504"/>
        <c:axId val="117639040"/>
      </c:barChart>
      <c:catAx>
        <c:axId val="11763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639040"/>
        <c:crosses val="autoZero"/>
        <c:auto val="1"/>
        <c:lblAlgn val="ctr"/>
        <c:lblOffset val="100"/>
        <c:noMultiLvlLbl val="0"/>
      </c:catAx>
      <c:valAx>
        <c:axId val="11763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63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B Traffic" panose="00000400000000000000" pitchFamily="2" charset="-78"/>
              </a:defRPr>
            </a:pPr>
            <a:r>
              <a:rPr lang="fa-IR" b="1" dirty="0">
                <a:solidFill>
                  <a:srgbClr val="C00000"/>
                </a:solidFill>
                <a:cs typeface="B Traffic" panose="00000400000000000000" pitchFamily="2" charset="-78"/>
              </a:rPr>
              <a:t>بانوان</a:t>
            </a:r>
            <a:r>
              <a:rPr lang="fa-IR" b="1" baseline="0" dirty="0">
                <a:solidFill>
                  <a:srgbClr val="C00000"/>
                </a:solidFill>
                <a:cs typeface="B Traffic" panose="00000400000000000000" pitchFamily="2" charset="-78"/>
              </a:rPr>
              <a:t> دانشگاه علوم پزشکی کردستان بر اساس تأهل</a:t>
            </a:r>
            <a:endParaRPr lang="en-US" b="1" dirty="0">
              <a:solidFill>
                <a:srgbClr val="C00000"/>
              </a:solidFill>
              <a:cs typeface="B Traffic" panose="000004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B Traffic" panose="000004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220683076435186"/>
          <c:y val="0.2649616275188223"/>
          <c:w val="0.41124900042629875"/>
          <c:h val="0.6494584690969070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925-4447-A2F5-332D856265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25-4447-A2F5-332D856265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925-4447-A2F5-332D856265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925-4447-A2F5-332D856265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25-4447-A2F5-332D856265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FA-42B7-98EB-CEA1008EFAD5}"/>
              </c:ext>
            </c:extLst>
          </c:dPt>
          <c:dLbls>
            <c:dLbl>
              <c:idx val="0"/>
              <c:layout>
                <c:manualLayout>
                  <c:x val="0.12470224254576343"/>
                  <c:y val="-6.738784373234807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25-4447-A2F5-332D8562651C}"/>
                </c:ext>
              </c:extLst>
            </c:dLbl>
            <c:dLbl>
              <c:idx val="1"/>
              <c:layout>
                <c:manualLayout>
                  <c:x val="1.0980173823379145E-2"/>
                  <c:y val="-4.16098929308038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25-4447-A2F5-332D8562651C}"/>
                </c:ext>
              </c:extLst>
            </c:dLbl>
            <c:dLbl>
              <c:idx val="2"/>
              <c:layout>
                <c:manualLayout>
                  <c:x val="-5.0474552342911712E-2"/>
                  <c:y val="2.124738189434488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25-4447-A2F5-332D8562651C}"/>
                </c:ext>
              </c:extLst>
            </c:dLbl>
            <c:dLbl>
              <c:idx val="3"/>
              <c:layout>
                <c:manualLayout>
                  <c:x val="-2.9469556246911468E-2"/>
                  <c:y val="-6.15114041928773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25-4447-A2F5-332D8562651C}"/>
                </c:ext>
              </c:extLst>
            </c:dLbl>
            <c:dLbl>
              <c:idx val="4"/>
              <c:layout>
                <c:manualLayout>
                  <c:x val="-9.9334609763697831E-2"/>
                  <c:y val="-6.07227290897270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25-4447-A2F5-332D856265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B Traffic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زن سرپرست خانواده</c:v>
                </c:pt>
                <c:pt idx="1">
                  <c:v>متأهل</c:v>
                </c:pt>
                <c:pt idx="2">
                  <c:v>متکفل</c:v>
                </c:pt>
                <c:pt idx="3">
                  <c:v>مجرد</c:v>
                </c:pt>
                <c:pt idx="4">
                  <c:v>معیل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3752</c:v>
                </c:pt>
                <c:pt idx="2">
                  <c:v>17</c:v>
                </c:pt>
                <c:pt idx="3">
                  <c:v>2640</c:v>
                </c:pt>
                <c:pt idx="4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5-4447-A2F5-332D85626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8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2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0213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66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26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6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9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9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6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2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31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0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CD54C-E27F-44E4-969E-AD716588ED6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4D8433-F70B-448D-B411-B08E56F860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7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colorful corners&#10;&#10;Description automatically generated with medium confidence">
            <a:extLst>
              <a:ext uri="{FF2B5EF4-FFF2-40B4-BE49-F238E27FC236}">
                <a16:creationId xmlns:a16="http://schemas.microsoft.com/office/drawing/2014/main" id="{67863D5F-A3A6-E8DD-00BF-4A28A94F2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333" y="466555"/>
            <a:ext cx="6144867" cy="614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7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B0A97-CDE7-74E6-A601-1B7D67C16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17" y="1605886"/>
            <a:ext cx="8596668" cy="291152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4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RANSansPN"/>
                <a:cs typeface="B Traffic" panose="00000400000000000000" pitchFamily="2" charset="-78"/>
              </a:rPr>
              <a:t>زنان نیمی از جمعیت کشور هستند، اما تأثیر زنان در سرنوشت کشور بیش از تأثیر نیمی از کل جمعیت در سرنوشت است.</a:t>
            </a:r>
            <a:br>
              <a:rPr lang="fa-IR" sz="4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RANSansPN"/>
                <a:cs typeface="B Traffic" panose="00000400000000000000" pitchFamily="2" charset="-78"/>
              </a:rPr>
            </a:br>
            <a:endParaRPr lang="en-US" sz="4000" b="1" dirty="0">
              <a:cs typeface="B Traffic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43F978-7815-47C3-E96A-C2CC1709706F}"/>
              </a:ext>
            </a:extLst>
          </p:cNvPr>
          <p:cNvSpPr txBox="1"/>
          <p:nvPr/>
        </p:nvSpPr>
        <p:spPr>
          <a:xfrm>
            <a:off x="1143001" y="4790449"/>
            <a:ext cx="6107372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fa-IR" sz="54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IRANSansPN"/>
                <a:cs typeface="B Traffic" panose="00000400000000000000" pitchFamily="2" charset="-78"/>
              </a:rPr>
            </a:br>
            <a:r>
              <a:rPr lang="fa-IR" sz="32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IRANSansPN"/>
                <a:cs typeface="B Traffic" panose="00000400000000000000" pitchFamily="2" charset="-78"/>
              </a:rPr>
              <a:t>بیانات مقام معظم رهبری: 29/11/1376.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41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D49FC1A-8541-5066-6BC5-146D342375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748895"/>
              </p:ext>
            </p:extLst>
          </p:nvPr>
        </p:nvGraphicFramePr>
        <p:xfrm>
          <a:off x="403124" y="176981"/>
          <a:ext cx="10579509" cy="6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97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639A6C2-659E-E069-C280-2A6B624C5B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874482"/>
              </p:ext>
            </p:extLst>
          </p:nvPr>
        </p:nvGraphicFramePr>
        <p:xfrm>
          <a:off x="677863" y="550606"/>
          <a:ext cx="8596312" cy="601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839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62864BB-FCBE-8BAC-1C00-2135D1E92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603096"/>
              </p:ext>
            </p:extLst>
          </p:nvPr>
        </p:nvGraphicFramePr>
        <p:xfrm>
          <a:off x="736857" y="589936"/>
          <a:ext cx="8446472" cy="551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82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792" y="415975"/>
            <a:ext cx="8859017" cy="61709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2000" b="1" dirty="0">
                <a:solidFill>
                  <a:srgbClr val="FF0000"/>
                </a:solidFill>
                <a:cs typeface="B Traffic" panose="00000400000000000000" pitchFamily="2" charset="-78"/>
              </a:rPr>
              <a:t>چشم انداز امور بانوان دانشگاه علوم پزشکی کردستان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1- تشکیل هیات اندیشه ورز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2- رصد و پایش جسمی – روحی – روانی و خانوادگی بانوان (تکمیل فرم و پروپوزال )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3- احصاء نظام مسائل و نظام ظرفیت های بانوان بصورت فردی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4- تجویز نسخه منفرد و منحصر به فرد برای هر بانو جهت بهبود وضعیت جسمی –روحی –روانی و علمی برای اجرای بهینه وظایف محوله در دانشگاه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 5- کنشگری بر اساس نسخ تهیه شده با استفاده از کلیه ظرفیت های دانشگاه – استان – ملی و خود بانوان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6- رصد و پایش شش ماهه بانوان جهت میزان اثر کرد تجویزها 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Traffic" panose="00000400000000000000" pitchFamily="2" charset="-78"/>
              </a:rPr>
              <a:t>7-  تجربه نگاری و ثبت مستندات اقدامات انجام شده</a:t>
            </a:r>
            <a:endParaRPr lang="en-US" sz="2000" b="1" dirty="0">
              <a:cs typeface="B Traffic" panose="00000400000000000000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A1AE95-71AD-356F-F58B-9C00A99B6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716" y="292417"/>
            <a:ext cx="4458292" cy="58576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دعواهم فيها سبحانك اللهم وتحيتهم فيها سلام وآخر دعواهم أن الحمد لله . [  يونس: 10]">
            <a:extLst>
              <a:ext uri="{FF2B5EF4-FFF2-40B4-BE49-F238E27FC236}">
                <a16:creationId xmlns:a16="http://schemas.microsoft.com/office/drawing/2014/main" id="{647211EF-5575-78CC-6220-3050E02606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0" t="74333" r="4233" b="-714"/>
          <a:stretch/>
        </p:blipFill>
        <p:spPr bwMode="auto">
          <a:xfrm>
            <a:off x="776746" y="1956926"/>
            <a:ext cx="8501869" cy="203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9956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124</TotalTime>
  <Words>174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2  Titr</vt:lpstr>
      <vt:lpstr>Arial</vt:lpstr>
      <vt:lpstr>B Traffic</vt:lpstr>
      <vt:lpstr>IRANSansPN</vt:lpstr>
      <vt:lpstr>Trebuchet MS</vt:lpstr>
      <vt:lpstr>Wingdings 3</vt:lpstr>
      <vt:lpstr>Facet</vt:lpstr>
      <vt:lpstr>PowerPoint Presentation</vt:lpstr>
      <vt:lpstr>زنان نیمی از جمعیت کشور هستند، اما تأثیر زنان در سرنوشت کشور بیش از تأثیر نیمی از کل جمعیت در سرنوشت است.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9</cp:revision>
  <dcterms:created xsi:type="dcterms:W3CDTF">2024-04-19T19:41:23Z</dcterms:created>
  <dcterms:modified xsi:type="dcterms:W3CDTF">2024-04-20T11:23:32Z</dcterms:modified>
</cp:coreProperties>
</file>